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7" r:id="rId6"/>
    <p:sldId id="312" r:id="rId7"/>
    <p:sldId id="314" r:id="rId8"/>
    <p:sldId id="290" r:id="rId9"/>
    <p:sldId id="315" r:id="rId10"/>
    <p:sldId id="316" r:id="rId11"/>
    <p:sldId id="317" r:id="rId12"/>
    <p:sldId id="318" r:id="rId13"/>
    <p:sldId id="319" r:id="rId14"/>
    <p:sldId id="323" r:id="rId15"/>
    <p:sldId id="324" r:id="rId16"/>
    <p:sldId id="322" r:id="rId17"/>
    <p:sldId id="321" r:id="rId18"/>
    <p:sldId id="32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2C567A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87949" autoAdjust="0"/>
  </p:normalViewPr>
  <p:slideViewPr>
    <p:cSldViewPr snapToGrid="0" showGuides="1">
      <p:cViewPr varScale="1">
        <p:scale>
          <a:sx n="119" d="100"/>
          <a:sy n="119" d="100"/>
        </p:scale>
        <p:origin x="23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4E884-6B76-43A5-AFA2-03603054FF3F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AR"/>
        </a:p>
      </dgm:t>
    </dgm:pt>
    <dgm:pt modelId="{2534C8F6-0856-4173-94E3-C12BC27D4747}">
      <dgm:prSet phldrT="[Text]"/>
      <dgm:spPr/>
      <dgm:t>
        <a:bodyPr/>
        <a:lstStyle/>
        <a:p>
          <a:r>
            <a:rPr lang="es-ES" dirty="0"/>
            <a:t>INTRODUCCIÓN</a:t>
          </a:r>
          <a:endParaRPr lang="es-AR" dirty="0"/>
        </a:p>
      </dgm:t>
    </dgm:pt>
    <dgm:pt modelId="{134701BC-D84A-4B9F-B23F-7ED1322BBAF7}" type="parTrans" cxnId="{776F151F-BB04-4869-956B-0363A11D24B3}">
      <dgm:prSet/>
      <dgm:spPr/>
      <dgm:t>
        <a:bodyPr/>
        <a:lstStyle/>
        <a:p>
          <a:endParaRPr lang="es-AR"/>
        </a:p>
      </dgm:t>
    </dgm:pt>
    <dgm:pt modelId="{B0C6EF2E-526D-4536-A5A1-D7F0BB8E205D}" type="sibTrans" cxnId="{776F151F-BB04-4869-956B-0363A11D24B3}">
      <dgm:prSet/>
      <dgm:spPr/>
      <dgm:t>
        <a:bodyPr/>
        <a:lstStyle/>
        <a:p>
          <a:endParaRPr lang="es-AR"/>
        </a:p>
      </dgm:t>
    </dgm:pt>
    <dgm:pt modelId="{EFD5FD33-BCC7-4172-BAA9-C65A570B3633}">
      <dgm:prSet phldrT="[Text]"/>
      <dgm:spPr/>
      <dgm:t>
        <a:bodyPr/>
        <a:lstStyle/>
        <a:p>
          <a:r>
            <a:rPr lang="es-AR" dirty="0"/>
            <a:t>Planteo del objetivo</a:t>
          </a:r>
        </a:p>
      </dgm:t>
    </dgm:pt>
    <dgm:pt modelId="{1A59F6C3-7628-47F5-906F-EC9DFFB5FCF9}" type="parTrans" cxnId="{1C29EA98-8A28-4C7D-918D-3E80096DCCE0}">
      <dgm:prSet/>
      <dgm:spPr/>
      <dgm:t>
        <a:bodyPr/>
        <a:lstStyle/>
        <a:p>
          <a:endParaRPr lang="es-AR"/>
        </a:p>
      </dgm:t>
    </dgm:pt>
    <dgm:pt modelId="{C66BB424-92DE-4406-80CF-98C58192724A}" type="sibTrans" cxnId="{1C29EA98-8A28-4C7D-918D-3E80096DCCE0}">
      <dgm:prSet/>
      <dgm:spPr/>
      <dgm:t>
        <a:bodyPr/>
        <a:lstStyle/>
        <a:p>
          <a:endParaRPr lang="es-AR"/>
        </a:p>
      </dgm:t>
    </dgm:pt>
    <dgm:pt modelId="{2EC2A9FC-00F4-45CC-A853-7094A69FAE21}">
      <dgm:prSet phldrT="[Text]"/>
      <dgm:spPr/>
      <dgm:t>
        <a:bodyPr/>
        <a:lstStyle/>
        <a:p>
          <a:r>
            <a:rPr lang="es-ES" dirty="0"/>
            <a:t>Descripción del </a:t>
          </a:r>
          <a:r>
            <a:rPr lang="es-ES" dirty="0" err="1"/>
            <a:t>dataset</a:t>
          </a:r>
          <a:endParaRPr lang="es-AR" dirty="0"/>
        </a:p>
      </dgm:t>
    </dgm:pt>
    <dgm:pt modelId="{5D2C5E2A-3C0E-4847-AA0B-DE20501ED57A}" type="parTrans" cxnId="{51689AF9-B8AE-4660-A883-CBFA4AAFBC5D}">
      <dgm:prSet/>
      <dgm:spPr/>
      <dgm:t>
        <a:bodyPr/>
        <a:lstStyle/>
        <a:p>
          <a:endParaRPr lang="es-AR"/>
        </a:p>
      </dgm:t>
    </dgm:pt>
    <dgm:pt modelId="{1ECC60A6-3148-4F60-AA90-FA7823BF7181}" type="sibTrans" cxnId="{51689AF9-B8AE-4660-A883-CBFA4AAFBC5D}">
      <dgm:prSet/>
      <dgm:spPr/>
      <dgm:t>
        <a:bodyPr/>
        <a:lstStyle/>
        <a:p>
          <a:endParaRPr lang="es-AR"/>
        </a:p>
      </dgm:t>
    </dgm:pt>
    <dgm:pt modelId="{7E6E8A6A-7298-4311-A166-5C10363007FF}">
      <dgm:prSet phldrT="[Text]"/>
      <dgm:spPr/>
      <dgm:t>
        <a:bodyPr/>
        <a:lstStyle/>
        <a:p>
          <a:r>
            <a:rPr lang="es-ES" dirty="0"/>
            <a:t> ANALISIS </a:t>
          </a:r>
          <a:endParaRPr lang="es-AR" dirty="0"/>
        </a:p>
      </dgm:t>
    </dgm:pt>
    <dgm:pt modelId="{8433D253-BAB0-4D8B-8B92-77389EC734AA}" type="parTrans" cxnId="{FED14959-6B49-4D42-ADEF-AA3B682BF5CC}">
      <dgm:prSet/>
      <dgm:spPr/>
      <dgm:t>
        <a:bodyPr/>
        <a:lstStyle/>
        <a:p>
          <a:endParaRPr lang="es-AR"/>
        </a:p>
      </dgm:t>
    </dgm:pt>
    <dgm:pt modelId="{2947BFED-EF30-48D3-A7E2-8F4893D482DE}" type="sibTrans" cxnId="{FED14959-6B49-4D42-ADEF-AA3B682BF5CC}">
      <dgm:prSet/>
      <dgm:spPr/>
      <dgm:t>
        <a:bodyPr/>
        <a:lstStyle/>
        <a:p>
          <a:endParaRPr lang="es-AR"/>
        </a:p>
      </dgm:t>
    </dgm:pt>
    <dgm:pt modelId="{2F6A6A8F-2697-49F2-B274-7E7F63009B93}">
      <dgm:prSet phldrT="[Text]"/>
      <dgm:spPr/>
      <dgm:t>
        <a:bodyPr/>
        <a:lstStyle/>
        <a:p>
          <a:r>
            <a:rPr lang="es-AR" dirty="0"/>
            <a:t>Análisis de variables explicativas.</a:t>
          </a:r>
        </a:p>
      </dgm:t>
    </dgm:pt>
    <dgm:pt modelId="{9848CB81-8848-490F-B25D-865E747EC416}" type="parTrans" cxnId="{3EB0D29A-F6CA-4D68-8DA6-BC791F62FB92}">
      <dgm:prSet/>
      <dgm:spPr/>
      <dgm:t>
        <a:bodyPr/>
        <a:lstStyle/>
        <a:p>
          <a:endParaRPr lang="es-AR"/>
        </a:p>
      </dgm:t>
    </dgm:pt>
    <dgm:pt modelId="{6E4BD146-F661-46F5-A6F3-0521B950C6BD}" type="sibTrans" cxnId="{3EB0D29A-F6CA-4D68-8DA6-BC791F62FB92}">
      <dgm:prSet/>
      <dgm:spPr/>
      <dgm:t>
        <a:bodyPr/>
        <a:lstStyle/>
        <a:p>
          <a:endParaRPr lang="es-AR"/>
        </a:p>
      </dgm:t>
    </dgm:pt>
    <dgm:pt modelId="{39161140-B483-48E4-8BCC-36D7274BDBE7}">
      <dgm:prSet phldrT="[Text]"/>
      <dgm:spPr/>
      <dgm:t>
        <a:bodyPr/>
        <a:lstStyle/>
        <a:p>
          <a:r>
            <a:rPr lang="es-AR" dirty="0"/>
            <a:t>OPORTUNIDADES</a:t>
          </a:r>
        </a:p>
      </dgm:t>
    </dgm:pt>
    <dgm:pt modelId="{2498269A-E74E-4F4B-8D59-9A66542A3D76}" type="parTrans" cxnId="{EDED6E45-CE43-46F6-84E0-F3660E6D8C54}">
      <dgm:prSet/>
      <dgm:spPr/>
      <dgm:t>
        <a:bodyPr/>
        <a:lstStyle/>
        <a:p>
          <a:endParaRPr lang="es-AR"/>
        </a:p>
      </dgm:t>
    </dgm:pt>
    <dgm:pt modelId="{316F373F-9805-4F54-8262-10CA0EFF4445}" type="sibTrans" cxnId="{EDED6E45-CE43-46F6-84E0-F3660E6D8C54}">
      <dgm:prSet/>
      <dgm:spPr/>
      <dgm:t>
        <a:bodyPr/>
        <a:lstStyle/>
        <a:p>
          <a:endParaRPr lang="es-AR"/>
        </a:p>
      </dgm:t>
    </dgm:pt>
    <dgm:pt modelId="{49345F4F-B9F9-4109-BFFE-2E20002A95E0}">
      <dgm:prSet phldrT="[Text]"/>
      <dgm:spPr/>
      <dgm:t>
        <a:bodyPr/>
        <a:lstStyle/>
        <a:p>
          <a:r>
            <a:rPr lang="es-ES" dirty="0"/>
            <a:t>CONCLUSION</a:t>
          </a:r>
          <a:endParaRPr lang="es-AR" dirty="0"/>
        </a:p>
      </dgm:t>
    </dgm:pt>
    <dgm:pt modelId="{7258AE17-DCE8-4BA2-8252-88C21D25E326}" type="parTrans" cxnId="{9AA69625-71AF-43ED-9AB6-B938F0A41C78}">
      <dgm:prSet/>
      <dgm:spPr/>
      <dgm:t>
        <a:bodyPr/>
        <a:lstStyle/>
        <a:p>
          <a:endParaRPr lang="es-AR"/>
        </a:p>
      </dgm:t>
    </dgm:pt>
    <dgm:pt modelId="{BE42B326-CD7C-48C5-B49E-0C5D16C0D245}" type="sibTrans" cxnId="{9AA69625-71AF-43ED-9AB6-B938F0A41C78}">
      <dgm:prSet/>
      <dgm:spPr/>
      <dgm:t>
        <a:bodyPr/>
        <a:lstStyle/>
        <a:p>
          <a:endParaRPr lang="es-AR"/>
        </a:p>
      </dgm:t>
    </dgm:pt>
    <dgm:pt modelId="{0C378E70-77FD-4FDB-AD6D-51493D3C338C}">
      <dgm:prSet phldrT="[Text]"/>
      <dgm:spPr/>
      <dgm:t>
        <a:bodyPr/>
        <a:lstStyle/>
        <a:p>
          <a:r>
            <a:rPr lang="es-AR" dirty="0"/>
            <a:t>Oportunidades inmobiliarias</a:t>
          </a:r>
        </a:p>
      </dgm:t>
    </dgm:pt>
    <dgm:pt modelId="{1EAC1D1C-2FCF-4897-992B-44A3AB35B60A}" type="sibTrans" cxnId="{5365972A-704C-4908-B166-462989399790}">
      <dgm:prSet/>
      <dgm:spPr/>
      <dgm:t>
        <a:bodyPr/>
        <a:lstStyle/>
        <a:p>
          <a:endParaRPr lang="es-AR"/>
        </a:p>
      </dgm:t>
    </dgm:pt>
    <dgm:pt modelId="{7EB1DC33-8F7A-456C-946E-F98B98E18273}" type="parTrans" cxnId="{5365972A-704C-4908-B166-462989399790}">
      <dgm:prSet/>
      <dgm:spPr/>
      <dgm:t>
        <a:bodyPr/>
        <a:lstStyle/>
        <a:p>
          <a:endParaRPr lang="es-AR"/>
        </a:p>
      </dgm:t>
    </dgm:pt>
    <dgm:pt modelId="{A3859A07-CD05-4AB2-97F0-752D5EE20676}" type="pres">
      <dgm:prSet presAssocID="{0F24E884-6B76-43A5-AFA2-03603054FF3F}" presName="linear" presStyleCnt="0">
        <dgm:presLayoutVars>
          <dgm:dir/>
          <dgm:resizeHandles val="exact"/>
        </dgm:presLayoutVars>
      </dgm:prSet>
      <dgm:spPr/>
    </dgm:pt>
    <dgm:pt modelId="{4AD64991-B5C5-4EB8-AE1D-3F99CCAA7410}" type="pres">
      <dgm:prSet presAssocID="{2534C8F6-0856-4173-94E3-C12BC27D4747}" presName="comp" presStyleCnt="0"/>
      <dgm:spPr/>
    </dgm:pt>
    <dgm:pt modelId="{930A9BE8-7F25-4718-BAD6-3EBB48917ADA}" type="pres">
      <dgm:prSet presAssocID="{2534C8F6-0856-4173-94E3-C12BC27D4747}" presName="box" presStyleLbl="node1" presStyleIdx="0" presStyleCnt="4"/>
      <dgm:spPr/>
    </dgm:pt>
    <dgm:pt modelId="{F8586BC3-9270-4A96-99AD-7A969AAFA0C8}" type="pres">
      <dgm:prSet presAssocID="{2534C8F6-0856-4173-94E3-C12BC27D4747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0" b="-40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5AFDF768-EDC1-434A-8831-0E18D886BBD4}" type="pres">
      <dgm:prSet presAssocID="{2534C8F6-0856-4173-94E3-C12BC27D4747}" presName="text" presStyleLbl="node1" presStyleIdx="0" presStyleCnt="4">
        <dgm:presLayoutVars>
          <dgm:bulletEnabled val="1"/>
        </dgm:presLayoutVars>
      </dgm:prSet>
      <dgm:spPr/>
    </dgm:pt>
    <dgm:pt modelId="{00014680-FB80-4F15-8B48-217B1F9BBCC8}" type="pres">
      <dgm:prSet presAssocID="{B0C6EF2E-526D-4536-A5A1-D7F0BB8E205D}" presName="spacer" presStyleCnt="0"/>
      <dgm:spPr/>
    </dgm:pt>
    <dgm:pt modelId="{FA24E7F6-A733-4B58-9361-ED065D3ABD14}" type="pres">
      <dgm:prSet presAssocID="{7E6E8A6A-7298-4311-A166-5C10363007FF}" presName="comp" presStyleCnt="0"/>
      <dgm:spPr/>
    </dgm:pt>
    <dgm:pt modelId="{87D11354-A7FE-4FE8-BC71-0C6D5F94AC91}" type="pres">
      <dgm:prSet presAssocID="{7E6E8A6A-7298-4311-A166-5C10363007FF}" presName="box" presStyleLbl="node1" presStyleIdx="1" presStyleCnt="4"/>
      <dgm:spPr/>
    </dgm:pt>
    <dgm:pt modelId="{765C9C4A-A77D-4420-8F25-D4B9C0BE3B8C}" type="pres">
      <dgm:prSet presAssocID="{7E6E8A6A-7298-4311-A166-5C10363007FF}" presName="img" presStyleLbl="fgImgPlace1" presStyleIdx="1" presStyleCnt="4" custScaleX="108514" custScaleY="989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7FE1D91-425F-4F23-8423-46CBF7BE6336}" type="pres">
      <dgm:prSet presAssocID="{7E6E8A6A-7298-4311-A166-5C10363007FF}" presName="text" presStyleLbl="node1" presStyleIdx="1" presStyleCnt="4">
        <dgm:presLayoutVars>
          <dgm:bulletEnabled val="1"/>
        </dgm:presLayoutVars>
      </dgm:prSet>
      <dgm:spPr/>
    </dgm:pt>
    <dgm:pt modelId="{49EA3DBE-CDC5-462D-9760-B8A9DC921CE2}" type="pres">
      <dgm:prSet presAssocID="{2947BFED-EF30-48D3-A7E2-8F4893D482DE}" presName="spacer" presStyleCnt="0"/>
      <dgm:spPr/>
    </dgm:pt>
    <dgm:pt modelId="{FF6F5EFF-01A4-4332-85CE-52E4CC47CCA9}" type="pres">
      <dgm:prSet presAssocID="{39161140-B483-48E4-8BCC-36D7274BDBE7}" presName="comp" presStyleCnt="0"/>
      <dgm:spPr/>
    </dgm:pt>
    <dgm:pt modelId="{1CEE081E-BFB0-4823-9D3A-B3A443561A37}" type="pres">
      <dgm:prSet presAssocID="{39161140-B483-48E4-8BCC-36D7274BDBE7}" presName="box" presStyleLbl="node1" presStyleIdx="2" presStyleCnt="4"/>
      <dgm:spPr/>
    </dgm:pt>
    <dgm:pt modelId="{C48FDED2-EE36-49C1-8AAE-69DBD27C0BE0}" type="pres">
      <dgm:prSet presAssocID="{39161140-B483-48E4-8BCC-36D7274BDBE7}" presName="img" presStyleLbl="fgImgPlace1" presStyleIdx="2" presStyleCnt="4" custLinFactNeighborX="-4124" custLinFactNeighborY="-134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A4AB4B04-2ADD-4C12-BB65-0D96FF91CCB8}" type="pres">
      <dgm:prSet presAssocID="{39161140-B483-48E4-8BCC-36D7274BDBE7}" presName="text" presStyleLbl="node1" presStyleIdx="2" presStyleCnt="4">
        <dgm:presLayoutVars>
          <dgm:bulletEnabled val="1"/>
        </dgm:presLayoutVars>
      </dgm:prSet>
      <dgm:spPr/>
    </dgm:pt>
    <dgm:pt modelId="{4783A14F-01E6-409A-86E8-51F10966C473}" type="pres">
      <dgm:prSet presAssocID="{316F373F-9805-4F54-8262-10CA0EFF4445}" presName="spacer" presStyleCnt="0"/>
      <dgm:spPr/>
    </dgm:pt>
    <dgm:pt modelId="{2BBF2C62-6723-42E5-825D-2BF9BBB1A227}" type="pres">
      <dgm:prSet presAssocID="{49345F4F-B9F9-4109-BFFE-2E20002A95E0}" presName="comp" presStyleCnt="0"/>
      <dgm:spPr/>
    </dgm:pt>
    <dgm:pt modelId="{A3CBCA1D-DD36-4D1C-B72B-490644BEC369}" type="pres">
      <dgm:prSet presAssocID="{49345F4F-B9F9-4109-BFFE-2E20002A95E0}" presName="box" presStyleLbl="node1" presStyleIdx="3" presStyleCnt="4"/>
      <dgm:spPr/>
    </dgm:pt>
    <dgm:pt modelId="{F48658BE-71E0-448C-9471-80611659B520}" type="pres">
      <dgm:prSet presAssocID="{49345F4F-B9F9-4109-BFFE-2E20002A95E0}" presName="img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7000" b="-27000"/>
          </a:stretch>
        </a:blipFill>
      </dgm:spPr>
      <dgm:extLst>
        <a:ext uri="{E40237B7-FDA0-4F09-8148-C483321AD2D9}">
          <dgm14:cNvPr xmlns:dgm14="http://schemas.microsoft.com/office/drawing/2010/diagram" id="0" name="" descr="Blockchain outline"/>
        </a:ext>
      </dgm:extLst>
    </dgm:pt>
    <dgm:pt modelId="{ABD0E64E-AC09-42CF-B1E5-47EFB4629A03}" type="pres">
      <dgm:prSet presAssocID="{49345F4F-B9F9-4109-BFFE-2E20002A95E0}" presName="text" presStyleLbl="node1" presStyleIdx="3" presStyleCnt="4">
        <dgm:presLayoutVars>
          <dgm:bulletEnabled val="1"/>
        </dgm:presLayoutVars>
      </dgm:prSet>
      <dgm:spPr/>
    </dgm:pt>
  </dgm:ptLst>
  <dgm:cxnLst>
    <dgm:cxn modelId="{FAB73716-4E90-42D9-8BAE-D19E70EB04A4}" type="presOf" srcId="{2534C8F6-0856-4173-94E3-C12BC27D4747}" destId="{930A9BE8-7F25-4718-BAD6-3EBB48917ADA}" srcOrd="0" destOrd="0" presId="urn:microsoft.com/office/officeart/2005/8/layout/vList4"/>
    <dgm:cxn modelId="{159F2F18-A010-4CFD-9149-26C845A1BF6B}" type="presOf" srcId="{EFD5FD33-BCC7-4172-BAA9-C65A570B3633}" destId="{5AFDF768-EDC1-434A-8831-0E18D886BBD4}" srcOrd="1" destOrd="1" presId="urn:microsoft.com/office/officeart/2005/8/layout/vList4"/>
    <dgm:cxn modelId="{776F151F-BB04-4869-956B-0363A11D24B3}" srcId="{0F24E884-6B76-43A5-AFA2-03603054FF3F}" destId="{2534C8F6-0856-4173-94E3-C12BC27D4747}" srcOrd="0" destOrd="0" parTransId="{134701BC-D84A-4B9F-B23F-7ED1322BBAF7}" sibTransId="{B0C6EF2E-526D-4536-A5A1-D7F0BB8E205D}"/>
    <dgm:cxn modelId="{9AA69625-71AF-43ED-9AB6-B938F0A41C78}" srcId="{0F24E884-6B76-43A5-AFA2-03603054FF3F}" destId="{49345F4F-B9F9-4109-BFFE-2E20002A95E0}" srcOrd="3" destOrd="0" parTransId="{7258AE17-DCE8-4BA2-8252-88C21D25E326}" sibTransId="{BE42B326-CD7C-48C5-B49E-0C5D16C0D245}"/>
    <dgm:cxn modelId="{5365972A-704C-4908-B166-462989399790}" srcId="{39161140-B483-48E4-8BCC-36D7274BDBE7}" destId="{0C378E70-77FD-4FDB-AD6D-51493D3C338C}" srcOrd="0" destOrd="0" parTransId="{7EB1DC33-8F7A-456C-946E-F98B98E18273}" sibTransId="{1EAC1D1C-2FCF-4897-992B-44A3AB35B60A}"/>
    <dgm:cxn modelId="{EDED6E45-CE43-46F6-84E0-F3660E6D8C54}" srcId="{0F24E884-6B76-43A5-AFA2-03603054FF3F}" destId="{39161140-B483-48E4-8BCC-36D7274BDBE7}" srcOrd="2" destOrd="0" parTransId="{2498269A-E74E-4F4B-8D59-9A66542A3D76}" sibTransId="{316F373F-9805-4F54-8262-10CA0EFF4445}"/>
    <dgm:cxn modelId="{4EEF744A-3077-459E-AB52-98B6D61F4EA0}" type="presOf" srcId="{7E6E8A6A-7298-4311-A166-5C10363007FF}" destId="{87D11354-A7FE-4FE8-BC71-0C6D5F94AC91}" srcOrd="0" destOrd="0" presId="urn:microsoft.com/office/officeart/2005/8/layout/vList4"/>
    <dgm:cxn modelId="{599AE151-863A-424E-8133-59F6BEEAF7D1}" type="presOf" srcId="{2534C8F6-0856-4173-94E3-C12BC27D4747}" destId="{5AFDF768-EDC1-434A-8831-0E18D886BBD4}" srcOrd="1" destOrd="0" presId="urn:microsoft.com/office/officeart/2005/8/layout/vList4"/>
    <dgm:cxn modelId="{DB288754-F61A-49A0-87DC-F4FC6EFC967F}" type="presOf" srcId="{EFD5FD33-BCC7-4172-BAA9-C65A570B3633}" destId="{930A9BE8-7F25-4718-BAD6-3EBB48917ADA}" srcOrd="0" destOrd="1" presId="urn:microsoft.com/office/officeart/2005/8/layout/vList4"/>
    <dgm:cxn modelId="{FED14959-6B49-4D42-ADEF-AA3B682BF5CC}" srcId="{0F24E884-6B76-43A5-AFA2-03603054FF3F}" destId="{7E6E8A6A-7298-4311-A166-5C10363007FF}" srcOrd="1" destOrd="0" parTransId="{8433D253-BAB0-4D8B-8B92-77389EC734AA}" sibTransId="{2947BFED-EF30-48D3-A7E2-8F4893D482DE}"/>
    <dgm:cxn modelId="{DE589166-2853-4ADC-8EC7-56F1D81C706E}" type="presOf" srcId="{2F6A6A8F-2697-49F2-B274-7E7F63009B93}" destId="{27FE1D91-425F-4F23-8423-46CBF7BE6336}" srcOrd="1" destOrd="1" presId="urn:microsoft.com/office/officeart/2005/8/layout/vList4"/>
    <dgm:cxn modelId="{22C3B96C-74E9-4B75-AB4F-7081E8F22B96}" type="presOf" srcId="{2EC2A9FC-00F4-45CC-A853-7094A69FAE21}" destId="{5AFDF768-EDC1-434A-8831-0E18D886BBD4}" srcOrd="1" destOrd="2" presId="urn:microsoft.com/office/officeart/2005/8/layout/vList4"/>
    <dgm:cxn modelId="{ED725985-6F7C-4034-8013-A3001B10C9D4}" type="presOf" srcId="{49345F4F-B9F9-4109-BFFE-2E20002A95E0}" destId="{A3CBCA1D-DD36-4D1C-B72B-490644BEC369}" srcOrd="0" destOrd="0" presId="urn:microsoft.com/office/officeart/2005/8/layout/vList4"/>
    <dgm:cxn modelId="{FAA2248F-C4F9-4E53-AB3F-3F95286FEEED}" type="presOf" srcId="{2F6A6A8F-2697-49F2-B274-7E7F63009B93}" destId="{87D11354-A7FE-4FE8-BC71-0C6D5F94AC91}" srcOrd="0" destOrd="1" presId="urn:microsoft.com/office/officeart/2005/8/layout/vList4"/>
    <dgm:cxn modelId="{434A1394-BA9D-49ED-94BE-4C9588F594DB}" type="presOf" srcId="{39161140-B483-48E4-8BCC-36D7274BDBE7}" destId="{1CEE081E-BFB0-4823-9D3A-B3A443561A37}" srcOrd="0" destOrd="0" presId="urn:microsoft.com/office/officeart/2005/8/layout/vList4"/>
    <dgm:cxn modelId="{38C82998-FC70-4701-A1D4-5100CD2DF5F7}" type="presOf" srcId="{0C378E70-77FD-4FDB-AD6D-51493D3C338C}" destId="{1CEE081E-BFB0-4823-9D3A-B3A443561A37}" srcOrd="0" destOrd="1" presId="urn:microsoft.com/office/officeart/2005/8/layout/vList4"/>
    <dgm:cxn modelId="{1C29EA98-8A28-4C7D-918D-3E80096DCCE0}" srcId="{2534C8F6-0856-4173-94E3-C12BC27D4747}" destId="{EFD5FD33-BCC7-4172-BAA9-C65A570B3633}" srcOrd="0" destOrd="0" parTransId="{1A59F6C3-7628-47F5-906F-EC9DFFB5FCF9}" sibTransId="{C66BB424-92DE-4406-80CF-98C58192724A}"/>
    <dgm:cxn modelId="{3EB0D29A-F6CA-4D68-8DA6-BC791F62FB92}" srcId="{7E6E8A6A-7298-4311-A166-5C10363007FF}" destId="{2F6A6A8F-2697-49F2-B274-7E7F63009B93}" srcOrd="0" destOrd="0" parTransId="{9848CB81-8848-490F-B25D-865E747EC416}" sibTransId="{6E4BD146-F661-46F5-A6F3-0521B950C6BD}"/>
    <dgm:cxn modelId="{9589BD9D-EB23-44BE-877B-E99FD17E517B}" type="presOf" srcId="{0C378E70-77FD-4FDB-AD6D-51493D3C338C}" destId="{A4AB4B04-2ADD-4C12-BB65-0D96FF91CCB8}" srcOrd="1" destOrd="1" presId="urn:microsoft.com/office/officeart/2005/8/layout/vList4"/>
    <dgm:cxn modelId="{EBDA62B1-9ACF-4AC8-ACE5-5FD14E81FBFB}" type="presOf" srcId="{0F24E884-6B76-43A5-AFA2-03603054FF3F}" destId="{A3859A07-CD05-4AB2-97F0-752D5EE20676}" srcOrd="0" destOrd="0" presId="urn:microsoft.com/office/officeart/2005/8/layout/vList4"/>
    <dgm:cxn modelId="{711F1AB5-C4BD-4857-883C-04034A401B52}" type="presOf" srcId="{39161140-B483-48E4-8BCC-36D7274BDBE7}" destId="{A4AB4B04-2ADD-4C12-BB65-0D96FF91CCB8}" srcOrd="1" destOrd="0" presId="urn:microsoft.com/office/officeart/2005/8/layout/vList4"/>
    <dgm:cxn modelId="{9160F8B9-FA42-4F5C-A9CF-3E18BF28CA31}" type="presOf" srcId="{49345F4F-B9F9-4109-BFFE-2E20002A95E0}" destId="{ABD0E64E-AC09-42CF-B1E5-47EFB4629A03}" srcOrd="1" destOrd="0" presId="urn:microsoft.com/office/officeart/2005/8/layout/vList4"/>
    <dgm:cxn modelId="{842945EB-C698-4454-A8DD-FFAAB547445A}" type="presOf" srcId="{2EC2A9FC-00F4-45CC-A853-7094A69FAE21}" destId="{930A9BE8-7F25-4718-BAD6-3EBB48917ADA}" srcOrd="0" destOrd="2" presId="urn:microsoft.com/office/officeart/2005/8/layout/vList4"/>
    <dgm:cxn modelId="{51689AF9-B8AE-4660-A883-CBFA4AAFBC5D}" srcId="{2534C8F6-0856-4173-94E3-C12BC27D4747}" destId="{2EC2A9FC-00F4-45CC-A853-7094A69FAE21}" srcOrd="1" destOrd="0" parTransId="{5D2C5E2A-3C0E-4847-AA0B-DE20501ED57A}" sibTransId="{1ECC60A6-3148-4F60-AA90-FA7823BF7181}"/>
    <dgm:cxn modelId="{2F02C4FE-2012-418B-A651-465B754669C1}" type="presOf" srcId="{7E6E8A6A-7298-4311-A166-5C10363007FF}" destId="{27FE1D91-425F-4F23-8423-46CBF7BE6336}" srcOrd="1" destOrd="0" presId="urn:microsoft.com/office/officeart/2005/8/layout/vList4"/>
    <dgm:cxn modelId="{F2EF876D-A4E9-4F0A-BB6D-050DF3A44E3A}" type="presParOf" srcId="{A3859A07-CD05-4AB2-97F0-752D5EE20676}" destId="{4AD64991-B5C5-4EB8-AE1D-3F99CCAA7410}" srcOrd="0" destOrd="0" presId="urn:microsoft.com/office/officeart/2005/8/layout/vList4"/>
    <dgm:cxn modelId="{DC902B02-1365-4CCD-9BEE-02C097F92498}" type="presParOf" srcId="{4AD64991-B5C5-4EB8-AE1D-3F99CCAA7410}" destId="{930A9BE8-7F25-4718-BAD6-3EBB48917ADA}" srcOrd="0" destOrd="0" presId="urn:microsoft.com/office/officeart/2005/8/layout/vList4"/>
    <dgm:cxn modelId="{92E9EAE1-DEDD-4782-9ECA-83497FBF0569}" type="presParOf" srcId="{4AD64991-B5C5-4EB8-AE1D-3F99CCAA7410}" destId="{F8586BC3-9270-4A96-99AD-7A969AAFA0C8}" srcOrd="1" destOrd="0" presId="urn:microsoft.com/office/officeart/2005/8/layout/vList4"/>
    <dgm:cxn modelId="{2E825416-E5D2-4799-93A8-EAD74B67546D}" type="presParOf" srcId="{4AD64991-B5C5-4EB8-AE1D-3F99CCAA7410}" destId="{5AFDF768-EDC1-434A-8831-0E18D886BBD4}" srcOrd="2" destOrd="0" presId="urn:microsoft.com/office/officeart/2005/8/layout/vList4"/>
    <dgm:cxn modelId="{9D46AFE7-42F3-42F8-9752-BFC2A2584B65}" type="presParOf" srcId="{A3859A07-CD05-4AB2-97F0-752D5EE20676}" destId="{00014680-FB80-4F15-8B48-217B1F9BBCC8}" srcOrd="1" destOrd="0" presId="urn:microsoft.com/office/officeart/2005/8/layout/vList4"/>
    <dgm:cxn modelId="{5A1B7383-DAEF-490D-BCE1-6DBFCD885662}" type="presParOf" srcId="{A3859A07-CD05-4AB2-97F0-752D5EE20676}" destId="{FA24E7F6-A733-4B58-9361-ED065D3ABD14}" srcOrd="2" destOrd="0" presId="urn:microsoft.com/office/officeart/2005/8/layout/vList4"/>
    <dgm:cxn modelId="{FE62A555-5E28-473A-B46C-0A3FA39A31F4}" type="presParOf" srcId="{FA24E7F6-A733-4B58-9361-ED065D3ABD14}" destId="{87D11354-A7FE-4FE8-BC71-0C6D5F94AC91}" srcOrd="0" destOrd="0" presId="urn:microsoft.com/office/officeart/2005/8/layout/vList4"/>
    <dgm:cxn modelId="{2F516207-C563-41FD-8A61-497DA16D6D60}" type="presParOf" srcId="{FA24E7F6-A733-4B58-9361-ED065D3ABD14}" destId="{765C9C4A-A77D-4420-8F25-D4B9C0BE3B8C}" srcOrd="1" destOrd="0" presId="urn:microsoft.com/office/officeart/2005/8/layout/vList4"/>
    <dgm:cxn modelId="{92A0058E-DDD9-4D61-9120-D3AD4687DCFE}" type="presParOf" srcId="{FA24E7F6-A733-4B58-9361-ED065D3ABD14}" destId="{27FE1D91-425F-4F23-8423-46CBF7BE6336}" srcOrd="2" destOrd="0" presId="urn:microsoft.com/office/officeart/2005/8/layout/vList4"/>
    <dgm:cxn modelId="{DC43DFE1-5CFF-4036-9F77-BB6F128E0733}" type="presParOf" srcId="{A3859A07-CD05-4AB2-97F0-752D5EE20676}" destId="{49EA3DBE-CDC5-462D-9760-B8A9DC921CE2}" srcOrd="3" destOrd="0" presId="urn:microsoft.com/office/officeart/2005/8/layout/vList4"/>
    <dgm:cxn modelId="{609A3916-0DC0-4428-AB55-5A523DCC249C}" type="presParOf" srcId="{A3859A07-CD05-4AB2-97F0-752D5EE20676}" destId="{FF6F5EFF-01A4-4332-85CE-52E4CC47CCA9}" srcOrd="4" destOrd="0" presId="urn:microsoft.com/office/officeart/2005/8/layout/vList4"/>
    <dgm:cxn modelId="{8C22E88E-6AD6-4264-BA49-EDD1506849BB}" type="presParOf" srcId="{FF6F5EFF-01A4-4332-85CE-52E4CC47CCA9}" destId="{1CEE081E-BFB0-4823-9D3A-B3A443561A37}" srcOrd="0" destOrd="0" presId="urn:microsoft.com/office/officeart/2005/8/layout/vList4"/>
    <dgm:cxn modelId="{0EAF750B-442D-49C5-9488-72E29782AD6D}" type="presParOf" srcId="{FF6F5EFF-01A4-4332-85CE-52E4CC47CCA9}" destId="{C48FDED2-EE36-49C1-8AAE-69DBD27C0BE0}" srcOrd="1" destOrd="0" presId="urn:microsoft.com/office/officeart/2005/8/layout/vList4"/>
    <dgm:cxn modelId="{2B2DE91D-029B-4139-B3F6-7FFC2D24FE9C}" type="presParOf" srcId="{FF6F5EFF-01A4-4332-85CE-52E4CC47CCA9}" destId="{A4AB4B04-2ADD-4C12-BB65-0D96FF91CCB8}" srcOrd="2" destOrd="0" presId="urn:microsoft.com/office/officeart/2005/8/layout/vList4"/>
    <dgm:cxn modelId="{4412F8E8-F737-4F39-9C58-4EC5C889C1DC}" type="presParOf" srcId="{A3859A07-CD05-4AB2-97F0-752D5EE20676}" destId="{4783A14F-01E6-409A-86E8-51F10966C473}" srcOrd="5" destOrd="0" presId="urn:microsoft.com/office/officeart/2005/8/layout/vList4"/>
    <dgm:cxn modelId="{7D952D9D-6425-4F26-9B57-D8B19D8B3DAE}" type="presParOf" srcId="{A3859A07-CD05-4AB2-97F0-752D5EE20676}" destId="{2BBF2C62-6723-42E5-825D-2BF9BBB1A227}" srcOrd="6" destOrd="0" presId="urn:microsoft.com/office/officeart/2005/8/layout/vList4"/>
    <dgm:cxn modelId="{11D8E47C-8A39-4584-A8D1-2AFA40223828}" type="presParOf" srcId="{2BBF2C62-6723-42E5-825D-2BF9BBB1A227}" destId="{A3CBCA1D-DD36-4D1C-B72B-490644BEC369}" srcOrd="0" destOrd="0" presId="urn:microsoft.com/office/officeart/2005/8/layout/vList4"/>
    <dgm:cxn modelId="{7078FAE1-ED57-4010-892B-8A0F717DE4ED}" type="presParOf" srcId="{2BBF2C62-6723-42E5-825D-2BF9BBB1A227}" destId="{F48658BE-71E0-448C-9471-80611659B520}" srcOrd="1" destOrd="0" presId="urn:microsoft.com/office/officeart/2005/8/layout/vList4"/>
    <dgm:cxn modelId="{B4672FC3-99DD-4D43-A52B-B73ED4663F95}" type="presParOf" srcId="{2BBF2C62-6723-42E5-825D-2BF9BBB1A227}" destId="{ABD0E64E-AC09-42CF-B1E5-47EFB4629A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A9BE8-7F25-4718-BAD6-3EBB48917ADA}">
      <dsp:nvSpPr>
        <dsp:cNvPr id="0" name=""/>
        <dsp:cNvSpPr/>
      </dsp:nvSpPr>
      <dsp:spPr>
        <a:xfrm>
          <a:off x="0" y="0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INTRODUCCIÓN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Planteo del objetivo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Descripción del </a:t>
          </a:r>
          <a:r>
            <a:rPr lang="es-ES" sz="1500" kern="1200" dirty="0" err="1"/>
            <a:t>dataset</a:t>
          </a:r>
          <a:endParaRPr lang="es-AR" sz="1500" kern="1200" dirty="0"/>
        </a:p>
      </dsp:txBody>
      <dsp:txXfrm>
        <a:off x="1104471" y="0"/>
        <a:ext cx="3934252" cy="967263"/>
      </dsp:txXfrm>
    </dsp:sp>
    <dsp:sp modelId="{F8586BC3-9270-4A96-99AD-7A969AAFA0C8}">
      <dsp:nvSpPr>
        <dsp:cNvPr id="0" name=""/>
        <dsp:cNvSpPr/>
      </dsp:nvSpPr>
      <dsp:spPr>
        <a:xfrm>
          <a:off x="96726" y="96726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0" b="-4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11354-A7FE-4FE8-BC71-0C6D5F94AC91}">
      <dsp:nvSpPr>
        <dsp:cNvPr id="0" name=""/>
        <dsp:cNvSpPr/>
      </dsp:nvSpPr>
      <dsp:spPr>
        <a:xfrm>
          <a:off x="0" y="1063989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ANALISIS 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Análisis de variables explicativas.</a:t>
          </a:r>
        </a:p>
      </dsp:txBody>
      <dsp:txXfrm>
        <a:off x="1104471" y="1063989"/>
        <a:ext cx="3934252" cy="967263"/>
      </dsp:txXfrm>
    </dsp:sp>
    <dsp:sp modelId="{765C9C4A-A77D-4420-8F25-D4B9C0BE3B8C}">
      <dsp:nvSpPr>
        <dsp:cNvPr id="0" name=""/>
        <dsp:cNvSpPr/>
      </dsp:nvSpPr>
      <dsp:spPr>
        <a:xfrm>
          <a:off x="53826" y="1164751"/>
          <a:ext cx="1093544" cy="7657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E081E-BFB0-4823-9D3A-B3A443561A37}">
      <dsp:nvSpPr>
        <dsp:cNvPr id="0" name=""/>
        <dsp:cNvSpPr/>
      </dsp:nvSpPr>
      <dsp:spPr>
        <a:xfrm>
          <a:off x="0" y="2127978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OPORTUNIDADES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Oportunidades inmobiliarias</a:t>
          </a:r>
        </a:p>
      </dsp:txBody>
      <dsp:txXfrm>
        <a:off x="1104471" y="2127978"/>
        <a:ext cx="3934252" cy="967263"/>
      </dsp:txXfrm>
    </dsp:sp>
    <dsp:sp modelId="{C48FDED2-EE36-49C1-8AAE-69DBD27C0BE0}">
      <dsp:nvSpPr>
        <dsp:cNvPr id="0" name=""/>
        <dsp:cNvSpPr/>
      </dsp:nvSpPr>
      <dsp:spPr>
        <a:xfrm>
          <a:off x="55166" y="2214312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CA1D-DD36-4D1C-B72B-490644BEC369}">
      <dsp:nvSpPr>
        <dsp:cNvPr id="0" name=""/>
        <dsp:cNvSpPr/>
      </dsp:nvSpPr>
      <dsp:spPr>
        <a:xfrm>
          <a:off x="0" y="3191968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CONCLUSION</a:t>
          </a:r>
          <a:endParaRPr lang="es-AR" sz="1900" kern="1200" dirty="0"/>
        </a:p>
      </dsp:txBody>
      <dsp:txXfrm>
        <a:off x="1104471" y="3191968"/>
        <a:ext cx="3934252" cy="967263"/>
      </dsp:txXfrm>
    </dsp:sp>
    <dsp:sp modelId="{F48658BE-71E0-448C-9471-80611659B520}">
      <dsp:nvSpPr>
        <dsp:cNvPr id="0" name=""/>
        <dsp:cNvSpPr/>
      </dsp:nvSpPr>
      <dsp:spPr>
        <a:xfrm>
          <a:off x="96726" y="3288694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10/28/21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99673" y="1425440"/>
            <a:ext cx="1491903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72999" y="1957716"/>
            <a:ext cx="1745251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04697"/>
            <a:ext cx="1745251" cy="4476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295728" y="504696"/>
            <a:ext cx="2338700" cy="7018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7694" y="6330036"/>
            <a:ext cx="919314" cy="275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07439"/>
            <a:ext cx="1073019" cy="3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142524" y="504697"/>
            <a:ext cx="1491903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47694" y="6330036"/>
            <a:ext cx="919314" cy="275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52636-0245-434F-B5FF-DCCE461F66AB}"/>
              </a:ext>
            </a:extLst>
          </p:cNvPr>
          <p:cNvSpPr/>
          <p:nvPr userDrawn="1"/>
        </p:nvSpPr>
        <p:spPr>
          <a:xfrm>
            <a:off x="4135409" y="1630017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8661E8-E027-46DA-89F4-B7C10D05254C}"/>
              </a:ext>
            </a:extLst>
          </p:cNvPr>
          <p:cNvSpPr>
            <a:spLocks noChangeAspect="1"/>
          </p:cNvSpPr>
          <p:nvPr userDrawn="1"/>
        </p:nvSpPr>
        <p:spPr>
          <a:xfrm>
            <a:off x="5661266" y="1834605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10/28/21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transition spd="med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652732" cy="2090808"/>
          </a:xfrm>
        </p:spPr>
        <p:txBody>
          <a:bodyPr/>
          <a:lstStyle/>
          <a:p>
            <a:r>
              <a:rPr lang="en-US" sz="2800" u="sng" dirty="0"/>
              <a:t>DESAFÍO  2 </a:t>
            </a:r>
            <a:br>
              <a:rPr lang="en-US" sz="2800" dirty="0"/>
            </a:br>
            <a:r>
              <a:rPr lang="es-ES" sz="2800" dirty="0"/>
              <a:t>prediciendo precios de propiedades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305661" cy="1719385"/>
          </a:xfrm>
        </p:spPr>
        <p:txBody>
          <a:bodyPr/>
          <a:lstStyle/>
          <a:p>
            <a:r>
              <a:rPr lang="es-ES" sz="1800" dirty="0"/>
              <a:t>GRUPO 5</a:t>
            </a:r>
          </a:p>
          <a:p>
            <a:r>
              <a:rPr lang="es-ES" dirty="0"/>
              <a:t>Diez, </a:t>
            </a:r>
            <a:r>
              <a:rPr lang="es-ES" dirty="0" err="1"/>
              <a:t>agustín</a:t>
            </a:r>
            <a:endParaRPr lang="es-ES" dirty="0"/>
          </a:p>
          <a:p>
            <a:r>
              <a:rPr lang="es-ES" dirty="0" err="1"/>
              <a:t>Kantor</a:t>
            </a:r>
            <a:r>
              <a:rPr lang="es-ES" dirty="0"/>
              <a:t>, luna</a:t>
            </a:r>
          </a:p>
          <a:p>
            <a:r>
              <a:rPr lang="es-ES" dirty="0"/>
              <a:t>Suárez Gurruchaga, </a:t>
            </a:r>
            <a:r>
              <a:rPr lang="es-ES" dirty="0" err="1"/>
              <a:t>carlos</a:t>
            </a:r>
            <a:r>
              <a:rPr lang="es-ES" dirty="0"/>
              <a:t> r.</a:t>
            </a:r>
            <a:endParaRPr lang="en-US" dirty="0"/>
          </a:p>
        </p:txBody>
      </p:sp>
      <p:pic>
        <p:nvPicPr>
          <p:cNvPr id="10" name="Picture Placeholder 9" descr="Abstract line art skyscrapers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1596414"/>
            <a:ext cx="5305661" cy="3569922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82356-3569-7D4C-97AA-93B583DE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52A933-766E-2F41-B392-F7164B8D89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939" y="1622990"/>
            <a:ext cx="10193972" cy="4197518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61F062-B762-5547-842F-E92CC612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577324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(zona comunal)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50559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B13E9-1C38-2346-A6C5-83B9BDD3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9569-CF9F-F24E-806E-619CB3C5E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10847758" cy="4351338"/>
          </a:xfrm>
        </p:spPr>
        <p:txBody>
          <a:bodyPr/>
          <a:lstStyle/>
          <a:p>
            <a:r>
              <a:rPr lang="en-AR" dirty="0"/>
              <a:t>Tomaremos una submuestra de 100 propiedades, y buscaremos con nuestro modelo OPORTUNIDADES DE COMPRA dentro de los departamentos de ésta submuestra.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CB4F544-1B7A-5549-BFC5-7F8EA486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3509731189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615FA-BB05-4B47-B4BB-A196313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E8E64F8-0286-414B-BF4B-E7E41121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407E8-633C-4C40-A199-2E9B0CCB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00" y="1861203"/>
            <a:ext cx="3784281" cy="474010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BF70DE-5DF5-154D-A083-63C1A16DC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084" y="1166957"/>
            <a:ext cx="9089464" cy="4351338"/>
          </a:xfrm>
        </p:spPr>
        <p:txBody>
          <a:bodyPr/>
          <a:lstStyle/>
          <a:p>
            <a:r>
              <a:rPr lang="en-AR" dirty="0"/>
              <a:t>PORCENTAJE DE DEPARTAMENTOS SUBVALUADOS</a:t>
            </a:r>
          </a:p>
        </p:txBody>
      </p:sp>
    </p:spTree>
    <p:extLst>
      <p:ext uri="{BB962C8B-B14F-4D97-AF65-F5344CB8AC3E}">
        <p14:creationId xmlns:p14="http://schemas.microsoft.com/office/powerpoint/2010/main" val="1453734309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F8B60-D35B-6148-B747-AD747F9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0D339A-4432-A14E-B98E-7DBF8BF2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69" y="545560"/>
            <a:ext cx="11150600" cy="920336"/>
          </a:xfrm>
        </p:spPr>
        <p:txBody>
          <a:bodyPr/>
          <a:lstStyle/>
          <a:p>
            <a:r>
              <a:rPr lang="en-AR" dirty="0"/>
              <a:t>OPORTUNIDADES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94E39B6-33F7-8342-A0E7-95A6FE22D7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938" y="2401698"/>
            <a:ext cx="9806231" cy="372066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CA898E-CD27-7445-AF64-E27507DDDA8D}"/>
              </a:ext>
            </a:extLst>
          </p:cNvPr>
          <p:cNvSpPr txBox="1"/>
          <p:nvPr/>
        </p:nvSpPr>
        <p:spPr>
          <a:xfrm>
            <a:off x="709369" y="1533535"/>
            <a:ext cx="96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Tomamos como ejemplo las 5 propiedades con mayor ganancia potencial</a:t>
            </a:r>
          </a:p>
        </p:txBody>
      </p:sp>
    </p:spTree>
    <p:extLst>
      <p:ext uri="{BB962C8B-B14F-4D97-AF65-F5344CB8AC3E}">
        <p14:creationId xmlns:p14="http://schemas.microsoft.com/office/powerpoint/2010/main" val="4009306810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01802-6F8B-B34D-9798-993BBFB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25EE8A-3896-8A47-B5F4-EFE908437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4118" y="1701589"/>
            <a:ext cx="9208356" cy="4622092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3014C06-432B-A04B-A4BE-83464CF1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2608811926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25AD3-6800-0647-B59A-B0B4791B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9B70-8D06-F444-A8C6-2B31B66D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25625"/>
            <a:ext cx="11027017" cy="4351338"/>
          </a:xfrm>
        </p:spPr>
        <p:txBody>
          <a:bodyPr/>
          <a:lstStyle/>
          <a:p>
            <a:pPr marL="0" indent="0">
              <a:buNone/>
            </a:pPr>
            <a:r>
              <a:rPr lang="en-AR" sz="3400" dirty="0"/>
              <a:t>CONCLUSION:</a:t>
            </a:r>
          </a:p>
          <a:p>
            <a:r>
              <a:rPr lang="en-AR" dirty="0"/>
              <a:t>Si por ejemplo tomasemos los 5 departamentos mas subvaluados, con una inversion de U$D 1.036.558,98, se podria obtener U$D 1.616.210,56, esto es casi un </a:t>
            </a:r>
            <a:r>
              <a:rPr lang="en-AR" b="1" dirty="0"/>
              <a:t>56 % de rentabilidad</a:t>
            </a:r>
            <a:r>
              <a:rPr lang="en-AR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FA6A82-4054-2C4B-B489-9EDA204C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93981"/>
            <a:ext cx="11150600" cy="920336"/>
          </a:xfrm>
        </p:spPr>
        <p:txBody>
          <a:bodyPr/>
          <a:lstStyle/>
          <a:p>
            <a:r>
              <a:rPr lang="en-A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104760816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267E-E53B-48E1-87BB-358D7FE02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4794250" cy="2090808"/>
          </a:xfrm>
        </p:spPr>
        <p:txBody>
          <a:bodyPr/>
          <a:lstStyle/>
          <a:p>
            <a:r>
              <a:rPr lang="es-AR" dirty="0"/>
              <a:t>Muchas gracias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29B1E-4DBF-40D3-A330-625375CF1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Grupo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8063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15EE-5385-43E8-BD2F-7971A4E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2AF8-C423-47C7-8483-97CD8DD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DEFFCC4-3861-4DEE-9FBE-C345CA319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91002"/>
              </p:ext>
            </p:extLst>
          </p:nvPr>
        </p:nvGraphicFramePr>
        <p:xfrm>
          <a:off x="244476" y="1489830"/>
          <a:ext cx="5038724" cy="416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EE6F7E-2D7C-457B-A76B-606734F1A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/>
          <a:stretch/>
        </p:blipFill>
        <p:spPr>
          <a:xfrm>
            <a:off x="5563906" y="988536"/>
            <a:ext cx="4662964" cy="4662964"/>
          </a:xfrm>
        </p:spPr>
      </p:pic>
    </p:spTree>
    <p:extLst>
      <p:ext uri="{BB962C8B-B14F-4D97-AF65-F5344CB8AC3E}">
        <p14:creationId xmlns:p14="http://schemas.microsoft.com/office/powerpoint/2010/main" val="2185666895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4AFA-96E3-464F-A32B-448220B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6670-2264-8047-993C-819FCA4E6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10386524" cy="4351338"/>
          </a:xfrm>
        </p:spPr>
        <p:txBody>
          <a:bodyPr/>
          <a:lstStyle/>
          <a:p>
            <a:r>
              <a:rPr lang="en-AR" dirty="0"/>
              <a:t>Se busca crear un modelo de Regresion Lineal, que pueda estimar el PRECIO EN DOLARES POR METRO CUADRADO, de una propiedad.</a:t>
            </a:r>
          </a:p>
          <a:p>
            <a:endParaRPr lang="en-AR" dirty="0"/>
          </a:p>
          <a:p>
            <a:r>
              <a:rPr lang="en-GB" dirty="0" err="1"/>
              <a:t>Teniendo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que </a:t>
            </a:r>
            <a:r>
              <a:rPr lang="en-GB" dirty="0" err="1"/>
              <a:t>podría</a:t>
            </a:r>
            <a:r>
              <a:rPr lang="en-GB" dirty="0"/>
              <a:t> </a:t>
            </a:r>
            <a:r>
              <a:rPr lang="en-GB" dirty="0" err="1"/>
              <a:t>comprar</a:t>
            </a:r>
            <a:r>
              <a:rPr lang="en-GB" dirty="0"/>
              <a:t> y vender </a:t>
            </a:r>
            <a:r>
              <a:rPr lang="en-GB" dirty="0" err="1"/>
              <a:t>propiedades</a:t>
            </a:r>
            <a:r>
              <a:rPr lang="en-GB" dirty="0"/>
              <a:t> al </a:t>
            </a:r>
            <a:r>
              <a:rPr lang="en-GB" dirty="0" err="1"/>
              <a:t>precio</a:t>
            </a:r>
            <a:r>
              <a:rPr lang="en-GB" dirty="0"/>
              <a:t> de mercado (</a:t>
            </a:r>
            <a:r>
              <a:rPr lang="en-GB" dirty="0" err="1"/>
              <a:t>omitiendo</a:t>
            </a:r>
            <a:r>
              <a:rPr lang="en-GB" dirty="0"/>
              <a:t> </a:t>
            </a:r>
            <a:r>
              <a:rPr lang="en-GB" dirty="0" err="1"/>
              <a:t>costos</a:t>
            </a:r>
            <a:r>
              <a:rPr lang="en-GB" dirty="0"/>
              <a:t> de </a:t>
            </a:r>
            <a:r>
              <a:rPr lang="en-GB" dirty="0" err="1"/>
              <a:t>transacción</a:t>
            </a:r>
            <a:r>
              <a:rPr lang="en-GB" dirty="0"/>
              <a:t>), </a:t>
            </a:r>
          </a:p>
          <a:p>
            <a:pPr marL="0" indent="0">
              <a:buNone/>
            </a:pPr>
            <a:r>
              <a:rPr lang="en-GB" b="1" dirty="0"/>
              <a:t>¿ </a:t>
            </a:r>
            <a:r>
              <a:rPr lang="en-GB" b="1" dirty="0" err="1"/>
              <a:t>Cuáles</a:t>
            </a:r>
            <a:r>
              <a:rPr lang="en-GB" b="1" dirty="0"/>
              <a:t> de las </a:t>
            </a:r>
            <a:r>
              <a:rPr lang="en-GB" b="1" dirty="0" err="1"/>
              <a:t>propiedades</a:t>
            </a:r>
            <a:r>
              <a:rPr lang="en-GB" b="1" dirty="0"/>
              <a:t> de </a:t>
            </a:r>
            <a:r>
              <a:rPr lang="en-GB" b="1" dirty="0" err="1"/>
              <a:t>nuestro</a:t>
            </a:r>
            <a:r>
              <a:rPr lang="en-GB" b="1" dirty="0"/>
              <a:t> portfolio </a:t>
            </a:r>
            <a:r>
              <a:rPr lang="en-GB" b="1" dirty="0" err="1"/>
              <a:t>representan</a:t>
            </a:r>
            <a:r>
              <a:rPr lang="en-GB" b="1" dirty="0"/>
              <a:t> una </a:t>
            </a:r>
            <a:r>
              <a:rPr lang="en-GB" b="1" dirty="0" err="1"/>
              <a:t>buena</a:t>
            </a:r>
            <a:r>
              <a:rPr lang="en-GB" b="1" dirty="0"/>
              <a:t> </a:t>
            </a:r>
            <a:r>
              <a:rPr lang="en-GB" b="1" dirty="0" err="1"/>
              <a:t>oportunidad</a:t>
            </a:r>
            <a:r>
              <a:rPr lang="en-GB" b="1" dirty="0"/>
              <a:t> para </a:t>
            </a:r>
            <a:r>
              <a:rPr lang="en-GB" b="1" dirty="0" err="1"/>
              <a:t>comprar</a:t>
            </a:r>
            <a:r>
              <a:rPr lang="en-GB" b="1" dirty="0"/>
              <a:t> y </a:t>
            </a:r>
            <a:r>
              <a:rPr lang="en-GB" b="1" dirty="0" err="1"/>
              <a:t>luego</a:t>
            </a:r>
            <a:r>
              <a:rPr lang="en-GB" b="1" dirty="0"/>
              <a:t> vender a un </a:t>
            </a:r>
            <a:r>
              <a:rPr lang="en-GB" b="1" dirty="0" err="1"/>
              <a:t>mejor</a:t>
            </a:r>
            <a:r>
              <a:rPr lang="en-GB" b="1" dirty="0"/>
              <a:t> </a:t>
            </a:r>
            <a:r>
              <a:rPr lang="en-GB" b="1" dirty="0" err="1"/>
              <a:t>precio</a:t>
            </a:r>
            <a:r>
              <a:rPr lang="en-GB" b="1" dirty="0"/>
              <a:t> ? </a:t>
            </a:r>
            <a:endParaRPr lang="en-AR" b="1" dirty="0"/>
          </a:p>
          <a:p>
            <a:endParaRPr lang="en-AR" dirty="0"/>
          </a:p>
          <a:p>
            <a:endParaRPr lang="en-AR" dirty="0"/>
          </a:p>
          <a:p>
            <a:endParaRPr lang="en-AR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42D25-8AC1-4348-8B39-10BC3C5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INTRODUCCION – PLANTEO DEL OBJETIVO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76136497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5E32E-F76B-4E44-A829-67B06FF5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2FAB-B575-C548-9722-A33FA5B34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979868"/>
            <a:ext cx="11150600" cy="5350593"/>
          </a:xfrm>
        </p:spPr>
        <p:txBody>
          <a:bodyPr>
            <a:normAutofit/>
          </a:bodyPr>
          <a:lstStyle/>
          <a:p>
            <a:r>
              <a:rPr lang="en-AR" dirty="0"/>
              <a:t>El dataset que utilizamos es el que obtuvimos como resultado en el TP1, el cual solo contempla las propiedades ubicadas en Capital Federal, con un total de 12.164 propiedades: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D2B112-FC2C-ED49-8924-1BB8C46B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8775"/>
            <a:ext cx="11150600" cy="920336"/>
          </a:xfrm>
        </p:spPr>
        <p:txBody>
          <a:bodyPr/>
          <a:lstStyle/>
          <a:p>
            <a:r>
              <a:rPr lang="en-GB" dirty="0" err="1"/>
              <a:t>Introduccion</a:t>
            </a:r>
            <a:r>
              <a:rPr lang="en-GB" dirty="0"/>
              <a:t> - D</a:t>
            </a:r>
            <a:r>
              <a:rPr lang="en-AR" dirty="0"/>
              <a:t>escripcion del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ED307B-23AB-574A-A4C7-BF9E3B36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76" y="2331370"/>
            <a:ext cx="5416061" cy="44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606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666661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(PLACE NAME)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A12EB-F19B-754A-8920-552BDF0F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6" y="1586997"/>
            <a:ext cx="11150600" cy="38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4737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D9736-40DD-A44E-843C-1830FBC0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799505-9F7D-6B49-974E-2098220F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85" y="573727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(PLACE NAME)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857C2-A172-404F-95CA-19F9948F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7" y="1742741"/>
            <a:ext cx="11690165" cy="30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8920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D3337-C9EA-6540-A9A1-D7BFE3FA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68CBE7-D199-9640-A6EA-9C9C90D0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666661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</a:t>
            </a:r>
            <a:r>
              <a:rPr lang="en-US" sz="2000" b="0" dirty="0" err="1"/>
              <a:t>tipo</a:t>
            </a:r>
            <a:r>
              <a:rPr lang="en-US" sz="2000" b="0" dirty="0"/>
              <a:t> de </a:t>
            </a:r>
            <a:r>
              <a:rPr lang="en-US" sz="2000" b="0" dirty="0" err="1"/>
              <a:t>propiedad</a:t>
            </a:r>
            <a:r>
              <a:rPr lang="en-US" sz="2000" b="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AA3C8A-53AB-024F-94E1-BDB9BF1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35" y="1393382"/>
            <a:ext cx="9447664" cy="4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7085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2F34A-E03A-F140-8D02-41F8880B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F80984-6490-3A4F-AEB6-32065552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622543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</a:t>
            </a:r>
            <a:r>
              <a:rPr lang="en-US" sz="2000" b="0" dirty="0" err="1"/>
              <a:t>tipo</a:t>
            </a:r>
            <a:r>
              <a:rPr lang="en-US" sz="2000" b="0" dirty="0"/>
              <a:t> de </a:t>
            </a:r>
            <a:r>
              <a:rPr lang="en-US" sz="2000" b="0" dirty="0" err="1"/>
              <a:t>propiedad</a:t>
            </a:r>
            <a:r>
              <a:rPr lang="en-US" sz="2000" b="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4EBE6-30ED-E34A-A38F-28225D01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64" y="1649276"/>
            <a:ext cx="10201060" cy="41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2866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46AAE-325C-D641-9F03-12CE08FE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8BB86A-90DB-244A-9048-C4D8A1331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6599" y="1735809"/>
            <a:ext cx="10075863" cy="398106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27761A-D807-4C4D-89C3-36D7A2DB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528556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(zona comunal)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30204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www.w3.org/XML/1998/namespace"/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328</Words>
  <Application>Microsoft Macintosh PowerPoint</Application>
  <PresentationFormat>Widescreen</PresentationFormat>
  <Paragraphs>56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Office Theme</vt:lpstr>
      <vt:lpstr>DESAFÍO  2  prediciendo precios de propiedades</vt:lpstr>
      <vt:lpstr>contenido</vt:lpstr>
      <vt:lpstr>INTRODUCCION – PLANTEO DEL OBJETIVO</vt:lpstr>
      <vt:lpstr>Introduccion - Descripcion del dataset</vt:lpstr>
      <vt:lpstr>ANÁLISIS DEL DATASET ANALISIS DE FEATURES CATEGORICAS (PLACE NAME) </vt:lpstr>
      <vt:lpstr>ANÁLISIS DEL DATASET ANALISIS DE FEATURES CATEGORICAS (PLACE NAME) </vt:lpstr>
      <vt:lpstr>ANÁLISIS DEL DATASET ANALISIS DE FEATURES CATEGORICAS (tipo de propiedad) </vt:lpstr>
      <vt:lpstr>ANÁLISIS DEL DATASET ANALISIS DE FEATURES CATEGORICAS (tipo de propiedad) </vt:lpstr>
      <vt:lpstr>ANÁLISIS DEL DATASET ANALISIS DE FEATURES CATEGORICAS (zona comunal) </vt:lpstr>
      <vt:lpstr>ANÁLISIS DEL DATASET ANALISIS DE FEATURES CATEGORICAS (zona comunal) </vt:lpstr>
      <vt:lpstr>OPORTUNIDADES</vt:lpstr>
      <vt:lpstr>OPORTUNIDADES</vt:lpstr>
      <vt:lpstr>OPORTUNIDADES</vt:lpstr>
      <vt:lpstr>OPORTUNIDADES</vt:lpstr>
      <vt:lpstr>CONCLUSION 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DESAFÍO  1  Análisis exploratorio de un dataset de precios de propiedades</dc:title>
  <dc:creator>Agustín Diez</dc:creator>
  <cp:lastModifiedBy>Microsoft Office User</cp:lastModifiedBy>
  <cp:revision>19</cp:revision>
  <dcterms:created xsi:type="dcterms:W3CDTF">2021-09-28T02:48:40Z</dcterms:created>
  <dcterms:modified xsi:type="dcterms:W3CDTF">2021-10-28T21:16:06Z</dcterms:modified>
</cp:coreProperties>
</file>